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82" r:id="rId4"/>
    <p:sldId id="258" r:id="rId5"/>
    <p:sldId id="267" r:id="rId6"/>
    <p:sldId id="268" r:id="rId7"/>
    <p:sldId id="269" r:id="rId8"/>
    <p:sldId id="280" r:id="rId9"/>
    <p:sldId id="275" r:id="rId10"/>
    <p:sldId id="276" r:id="rId11"/>
    <p:sldId id="277" r:id="rId12"/>
    <p:sldId id="278" r:id="rId13"/>
    <p:sldId id="281" r:id="rId14"/>
    <p:sldId id="259" r:id="rId15"/>
    <p:sldId id="279" r:id="rId16"/>
    <p:sldId id="260" r:id="rId17"/>
    <p:sldId id="261" r:id="rId18"/>
    <p:sldId id="262" r:id="rId19"/>
    <p:sldId id="263" r:id="rId20"/>
    <p:sldId id="270" r:id="rId21"/>
    <p:sldId id="264" r:id="rId22"/>
    <p:sldId id="266" r:id="rId23"/>
    <p:sldId id="271" r:id="rId24"/>
    <p:sldId id="272" r:id="rId25"/>
    <p:sldId id="273" r:id="rId26"/>
    <p:sldId id="265" r:id="rId27"/>
    <p:sldId id="274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9A0B6EB9-6C00-4700-85D1-E9EEC97418BF}">
          <p14:sldIdLst/>
        </p14:section>
        <p14:section name="Sekcja bez tytułu" id="{9B823032-DAAB-4364-88CA-42F0E870FA6D}">
          <p14:sldIdLst>
            <p14:sldId id="256"/>
            <p14:sldId id="257"/>
            <p14:sldId id="282"/>
            <p14:sldId id="258"/>
            <p14:sldId id="267"/>
            <p14:sldId id="268"/>
            <p14:sldId id="269"/>
            <p14:sldId id="280"/>
            <p14:sldId id="275"/>
            <p14:sldId id="276"/>
            <p14:sldId id="277"/>
            <p14:sldId id="278"/>
            <p14:sldId id="281"/>
            <p14:sldId id="259"/>
            <p14:sldId id="279"/>
            <p14:sldId id="260"/>
            <p14:sldId id="261"/>
            <p14:sldId id="262"/>
            <p14:sldId id="263"/>
            <p14:sldId id="270"/>
            <p14:sldId id="264"/>
            <p14:sldId id="266"/>
            <p14:sldId id="271"/>
            <p14:sldId id="272"/>
            <p14:sldId id="273"/>
            <p14:sldId id="265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3387" autoAdjust="0"/>
  </p:normalViewPr>
  <p:slideViewPr>
    <p:cSldViewPr>
      <p:cViewPr>
        <p:scale>
          <a:sx n="116" d="100"/>
          <a:sy n="116" d="100"/>
        </p:scale>
        <p:origin x="-149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C5D2CCE-D38C-4D96-93A3-E24AA82B7F99}" type="datetimeFigureOut">
              <a:rPr lang="pl-PL" smtClean="0"/>
              <a:t>2014-01-13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16868B-D47A-40A1-AABD-C61BBCCF4D1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Moda na czytanie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5389984"/>
            <a:ext cx="72008" cy="55240"/>
          </a:xfrm>
        </p:spPr>
        <p:txBody>
          <a:bodyPr>
            <a:normAutofit fontScale="25000" lnSpcReduction="20000"/>
          </a:bodyPr>
          <a:lstStyle/>
          <a:p>
            <a:endParaRPr lang="pl-PL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47857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434" y="5709757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1115616" y="6453336"/>
            <a:ext cx="69127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22149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4401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476672"/>
            <a:ext cx="6777317" cy="5355957"/>
          </a:xfrm>
        </p:spPr>
        <p:txBody>
          <a:bodyPr>
            <a:normAutofit lnSpcReduction="10000"/>
          </a:bodyPr>
          <a:lstStyle/>
          <a:p>
            <a:pPr lvl="1"/>
            <a:r>
              <a:rPr lang="pl-PL" sz="2400" b="1" dirty="0"/>
              <a:t>2. Czytanie pobudza wyobraźnię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 smtClean="0"/>
          </a:p>
          <a:p>
            <a:r>
              <a:rPr lang="pl-PL" dirty="0" smtClean="0"/>
              <a:t>Telewizja </a:t>
            </a:r>
            <a:r>
              <a:rPr lang="pl-PL" dirty="0"/>
              <a:t>nie pozwala nam na samodzielne myślenie. Niczego nie musimy sobie wyobrażać czy dochodzić do czegoś drogą naturalnej refleksji. Wszystko mamy podane: zarówno scenerię, mimikę, jak i ton głosu. </a:t>
            </a:r>
            <a:r>
              <a:rPr lang="pl-PL" b="1" dirty="0"/>
              <a:t>Czytając mamy dużo więcej swobody. </a:t>
            </a:r>
            <a:r>
              <a:rPr lang="pl-PL" dirty="0"/>
              <a:t>Sami obsadzamy role, obmyślamy tło i kierujemy akcją. Każdy szczegół wygląda tak, jak zechcemy. </a:t>
            </a:r>
            <a:br>
              <a:rPr lang="pl-PL" dirty="0"/>
            </a:br>
            <a:r>
              <a:rPr lang="pl-PL" dirty="0"/>
              <a:t>Dobra książka porusza i ożywia umysł.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82" y="537321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6" y="533511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83567" y="6069632"/>
            <a:ext cx="759896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41917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7200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620688"/>
            <a:ext cx="6912884" cy="5211941"/>
          </a:xfrm>
        </p:spPr>
        <p:txBody>
          <a:bodyPr>
            <a:normAutofit fontScale="40000" lnSpcReduction="20000"/>
          </a:bodyPr>
          <a:lstStyle/>
          <a:p>
            <a:r>
              <a:rPr lang="pl-PL" sz="5100" b="1" dirty="0"/>
              <a:t>3.  Czytanie rozwija umiejętność wysławiania się</a:t>
            </a:r>
            <a:r>
              <a:rPr lang="pl-PL" sz="5100" dirty="0"/>
              <a:t/>
            </a:r>
            <a:br>
              <a:rPr lang="pl-PL" sz="5100" dirty="0"/>
            </a:br>
            <a:endParaRPr lang="pl-PL" sz="5100" dirty="0" smtClean="0"/>
          </a:p>
          <a:p>
            <a:r>
              <a:rPr lang="pl-PL" sz="5000" dirty="0" smtClean="0"/>
              <a:t>Czytanie </a:t>
            </a:r>
            <a:r>
              <a:rPr lang="pl-PL" sz="5000" dirty="0"/>
              <a:t>jednocześnie wymaga zdolności językowych, jak i je rozwija, ponieważ jest nierozłącznie związane z mówieniem i pisaniem. </a:t>
            </a:r>
            <a:r>
              <a:rPr lang="pl-PL" sz="5000" b="1" dirty="0"/>
              <a:t>Tych, którzy nie czytają nic albo niewiele, bardzo łatwo poznać. Zdradzają się częstym używaniem zwrotów typu: „No wiesz, o co mi chodzi”, „No… tego. ..”. Zacinają się, stękają, zastępują słowa gestami lub imitują dźwięki</a:t>
            </a:r>
            <a:r>
              <a:rPr lang="pl-PL" sz="5000" dirty="0"/>
              <a:t>. Ocenę ludzi i przedmiotów ograniczają do przymiotnika „fajny” lub „super”.</a:t>
            </a:r>
            <a:br>
              <a:rPr lang="pl-PL" sz="5000" dirty="0"/>
            </a:br>
            <a:r>
              <a:rPr lang="pl-PL" sz="5000" dirty="0"/>
              <a:t>Warto do </a:t>
            </a:r>
            <a:r>
              <a:rPr lang="pl-PL" sz="5000" dirty="0" smtClean="0"/>
              <a:t>tego dodać także fakt, że przeprowadzone w </a:t>
            </a:r>
            <a:r>
              <a:rPr lang="pl-PL" sz="5000" dirty="0"/>
              <a:t>Anglii badania ujawniły, że istnieje ścisła zależność pomiędzy godzinami spędzonymi przed ekranem a rozwojem słownictwa. Okazało się mianowicie, że prawie wszystkie tzw. „telewizyjne dzieci” mówią w wieku 3 lat na poziomie dzieci o rok młodszych.</a:t>
            </a:r>
            <a:br>
              <a:rPr lang="pl-PL" sz="5000" dirty="0"/>
            </a:br>
            <a:endParaRPr lang="pl-PL" sz="5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723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517232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744566" y="6184437"/>
            <a:ext cx="76328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</a:t>
            </a:r>
            <a:r>
              <a:rPr lang="pl-PL" sz="900" dirty="0" smtClean="0"/>
              <a:t>Społecznego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7073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476673"/>
            <a:ext cx="6777317" cy="5184576"/>
          </a:xfrm>
        </p:spPr>
        <p:txBody>
          <a:bodyPr>
            <a:normAutofit fontScale="70000" lnSpcReduction="20000"/>
          </a:bodyPr>
          <a:lstStyle/>
          <a:p>
            <a:r>
              <a:rPr lang="pl-PL" sz="2600" b="1" dirty="0"/>
              <a:t>4. Czytanie wyrabia cierpliwość</a:t>
            </a:r>
            <a:br>
              <a:rPr lang="pl-PL" sz="2600" b="1" dirty="0"/>
            </a:br>
            <a:endParaRPr lang="pl-PL" sz="2600" b="1" dirty="0" smtClean="0"/>
          </a:p>
          <a:p>
            <a:r>
              <a:rPr lang="pl-PL" dirty="0" smtClean="0"/>
              <a:t>W </a:t>
            </a:r>
            <a:r>
              <a:rPr lang="pl-PL" dirty="0"/>
              <a:t>Telewizji bardzo dużo informacji jest przekazywanych w niezwykle krótkim czasie, </a:t>
            </a:r>
            <a:r>
              <a:rPr lang="pl-PL" dirty="0" smtClean="0"/>
              <a:t>co </a:t>
            </a:r>
            <a:r>
              <a:rPr lang="pl-PL" dirty="0"/>
              <a:t>nie pozwala na zapamiętanie czy choćby przemyślenie ich wszystkich. W ten sposób telewidz uczy się skupiania uwagi na krótką chwilę, a jego </a:t>
            </a:r>
            <a:r>
              <a:rPr lang="pl-PL" b="1" dirty="0"/>
              <a:t>myśl staje się bardziej impulsywna niż refleksyjna (niektóre badania wskazują nawet na związek między nadmiernym oglądaniem telewizji a pochopnym podejmowaniem decyzji i niecierpliwością)</a:t>
            </a:r>
            <a:r>
              <a:rPr lang="pl-PL" dirty="0"/>
              <a:t>. Inaczej jest z czytaniem, w trakcie którego przetwarzanie informacji zachodzi w świadomości, a więc przebiega wolniej. Odwracając kartki, wchodzimy stopniowo w mechanizm narracji. Krok po kroku staramy się zrozumieć książkę. Tempo zależy od nas. Do pewnych rzeczy można w każdej chwili wrócić, najistotniejsze można sobie zaznaczyć. Można powiedzieć, że czytanie jednocześnie wymaga oraz uczy cierpliwości. </a:t>
            </a:r>
            <a:r>
              <a:rPr lang="pl-PL" b="1" dirty="0"/>
              <a:t>Oglądanie telewizji jest natomiast tak banalnym zajęciem, że nie stwierdzono jeszcze u nikogo niezdolności do jej oglądania.</a:t>
            </a:r>
            <a:endParaRPr lang="pl-P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1" y="537321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174332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899592" y="5982816"/>
            <a:ext cx="759896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468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Warsztaty</a:t>
            </a:r>
            <a:endParaRPr lang="pl-PL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23795"/>
            <a:ext cx="1895238" cy="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7321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34433" y="6029333"/>
            <a:ext cx="7704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7767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20080"/>
          </a:xfrm>
        </p:spPr>
        <p:txBody>
          <a:bodyPr/>
          <a:lstStyle/>
          <a:p>
            <a:r>
              <a:rPr lang="pl-PL" dirty="0" smtClean="0"/>
              <a:t>Lektura na lekcji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6378" y="1395636"/>
            <a:ext cx="6777317" cy="4193604"/>
          </a:xfrm>
        </p:spPr>
        <p:txBody>
          <a:bodyPr>
            <a:normAutofit/>
          </a:bodyPr>
          <a:lstStyle/>
          <a:p>
            <a:r>
              <a:rPr lang="pl-PL" dirty="0" smtClean="0"/>
              <a:t>Sprawdziany z lektur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- lekturowy konkurs „Jeden z dziesięciu”,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- uczniowie sami układają pytania, które    są wykorzystywane na sprawdzianach.</a:t>
            </a:r>
          </a:p>
          <a:p>
            <a:r>
              <a:rPr lang="pl-PL" dirty="0"/>
              <a:t> </a:t>
            </a:r>
            <a:r>
              <a:rPr lang="pl-PL" dirty="0" smtClean="0"/>
              <a:t> Karty z lektury. Gotowe przygotowuje GWO, można też przygotować na lekcji z uczniami.</a:t>
            </a:r>
          </a:p>
          <a:p>
            <a:r>
              <a:rPr lang="pl-PL" dirty="0" smtClean="0"/>
              <a:t>Gry planszowe. Uczniowie opracowują „trasę”, przygody, pytania. (tablica interaktywna)</a:t>
            </a:r>
            <a:endParaRPr lang="pl-PL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68" y="5411688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4522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83568" y="6021288"/>
            <a:ext cx="752695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7642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144134" cy="7200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211941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Badania, sfinansowane przez Ministerstwo Kultury i Dziedzictwa Narodowego przeprowadzone przez Ośrodek Ewaluacji, wykazały, że w szkołach, które wprowadziły codzienne czytanie uczniom nastąpiły bardzo pozytywne zmiany:</a:t>
            </a:r>
          </a:p>
          <a:p>
            <a:pPr lvl="0"/>
            <a:r>
              <a:rPr lang="pl-PL" dirty="0"/>
              <a:t>poprawa poziomu wypowiedzi ustnych i pisemnych uczniów</a:t>
            </a:r>
          </a:p>
          <a:p>
            <a:pPr lvl="0"/>
            <a:r>
              <a:rPr lang="pl-PL" dirty="0"/>
              <a:t>zwiększenie zasobu słownictwa czynnego i biernego</a:t>
            </a:r>
          </a:p>
          <a:p>
            <a:pPr lvl="0"/>
            <a:r>
              <a:rPr lang="pl-PL" dirty="0"/>
              <a:t>wzrost wiedzy ogólnej uczniów</a:t>
            </a:r>
          </a:p>
          <a:p>
            <a:pPr lvl="0"/>
            <a:r>
              <a:rPr lang="pl-PL" dirty="0"/>
              <a:t>wzrost zrozumienia tekstów i poleceń</a:t>
            </a:r>
          </a:p>
          <a:p>
            <a:pPr lvl="0"/>
            <a:r>
              <a:rPr lang="pl-PL" dirty="0"/>
              <a:t>poprawa umiejętności refleksji i krytycznego myślenia</a:t>
            </a:r>
          </a:p>
          <a:p>
            <a:pPr lvl="0"/>
            <a:r>
              <a:rPr lang="pl-PL" dirty="0"/>
              <a:t>rozwój wyobraźni i poczucia humoru</a:t>
            </a:r>
          </a:p>
          <a:p>
            <a:pPr lvl="0"/>
            <a:r>
              <a:rPr lang="pl-PL" dirty="0"/>
              <a:t>poprawa wzajemnych relacji pomiędzy uczniami</a:t>
            </a:r>
          </a:p>
          <a:p>
            <a:pPr lvl="0"/>
            <a:r>
              <a:rPr lang="pl-PL" dirty="0"/>
              <a:t>powstawanie więzi pomiędzy nauczycielem i uczniami</a:t>
            </a:r>
          </a:p>
          <a:p>
            <a:pPr lvl="0"/>
            <a:r>
              <a:rPr lang="pl-PL" dirty="0"/>
              <a:t>spadek ilości aspołecznych, prowokacyjnych i agresywnych </a:t>
            </a:r>
            <a:r>
              <a:rPr lang="pl-PL" dirty="0" err="1"/>
              <a:t>zachowań</a:t>
            </a:r>
            <a:endParaRPr lang="pl-PL" dirty="0"/>
          </a:p>
          <a:p>
            <a:pPr lvl="0"/>
            <a:r>
              <a:rPr lang="pl-PL" dirty="0"/>
              <a:t>wzrost zaangażowania rodziców w czytanie dzieciom w domu</a:t>
            </a:r>
          </a:p>
          <a:p>
            <a:endParaRPr lang="pl-PL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513040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11560" y="6206506"/>
            <a:ext cx="75608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7511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Lekturowy projekt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Uczniowie po przeczytanej i omówionej lekturze przygotowują w grupach prace, które mogą być zaprezentowane na apelu z okazji dyżuru klasowego bądź w trakcie zebrania z rodzicami.</a:t>
            </a:r>
          </a:p>
          <a:p>
            <a:r>
              <a:rPr lang="pl-PL" dirty="0" smtClean="0"/>
              <a:t>Ważne jest, by cała klasa włączyła się w pracę, by każde dziecko otrzymało zadanie.</a:t>
            </a:r>
          </a:p>
          <a:p>
            <a:r>
              <a:rPr lang="pl-PL" dirty="0" smtClean="0"/>
              <a:t>Można wykorzystać metodę </a:t>
            </a:r>
            <a:r>
              <a:rPr lang="pl-PL" dirty="0" err="1" smtClean="0"/>
              <a:t>Webquest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723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517232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793701" y="6191299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34327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720080"/>
          </a:xfrm>
        </p:spPr>
        <p:txBody>
          <a:bodyPr>
            <a:normAutofit/>
          </a:bodyPr>
          <a:lstStyle/>
          <a:p>
            <a:r>
              <a:rPr lang="pl-PL" dirty="0" smtClean="0"/>
              <a:t>Podział prac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08912" cy="3960440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1 grupa  - biografowie </a:t>
            </a:r>
            <a:r>
              <a:rPr lang="pl-PL" dirty="0" smtClean="0"/>
              <a:t>Przedstawia biografię twórcy (tło  historyczne)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- prezentacja multimedialna, gazetka ścienna.</a:t>
            </a:r>
          </a:p>
          <a:p>
            <a:r>
              <a:rPr lang="pl-PL" b="1" dirty="0" smtClean="0"/>
              <a:t>2 grupa – aktorzy </a:t>
            </a:r>
            <a:r>
              <a:rPr lang="pl-PL" dirty="0" smtClean="0"/>
              <a:t>Przygotowuje scenki z lektury,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- teatrzyk, film.</a:t>
            </a:r>
          </a:p>
          <a:p>
            <a:r>
              <a:rPr lang="pl-PL" b="1" dirty="0" smtClean="0"/>
              <a:t>3 grupa - graficy </a:t>
            </a:r>
            <a:r>
              <a:rPr lang="pl-PL" dirty="0" smtClean="0"/>
              <a:t>Opracowuje grafikę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- ilustracje malarskie, grafika komputerowa</a:t>
            </a:r>
          </a:p>
          <a:p>
            <a:r>
              <a:rPr lang="pl-PL" b="1" dirty="0" smtClean="0"/>
              <a:t>4 grupa  - dziennikarze </a:t>
            </a:r>
            <a:r>
              <a:rPr lang="pl-PL" dirty="0" smtClean="0"/>
              <a:t>Przygotowuje specjalny numer gazetki</a:t>
            </a:r>
          </a:p>
          <a:p>
            <a:pPr marL="0" indent="0">
              <a:buNone/>
            </a:pPr>
            <a:r>
              <a:rPr lang="pl-PL" dirty="0" smtClean="0"/>
              <a:t>     4-8 stron. (np. Nowiny Soplicowskie, Wiadomości z  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Bezludnej Wyspy”)</a:t>
            </a:r>
          </a:p>
          <a:p>
            <a:r>
              <a:rPr lang="pl-PL" dirty="0" smtClean="0"/>
              <a:t> </a:t>
            </a:r>
            <a:r>
              <a:rPr lang="pl-PL" b="1" dirty="0" smtClean="0"/>
              <a:t>5 grupa logistyczna </a:t>
            </a:r>
            <a:r>
              <a:rPr lang="pl-PL" dirty="0" smtClean="0"/>
              <a:t>Przygotowuje program spotkania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Scenariusz, zaproszenia, „catering”.</a:t>
            </a:r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349113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535845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827584" y="5928838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3291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Lekturowa sesja popularnonaukowa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Uczniowie przygotowują prezentacje multimedialne, które mogą być prezentowane na lekcji, bądź  w czasie szkolnych spotkań.</a:t>
            </a:r>
          </a:p>
          <a:p>
            <a:r>
              <a:rPr lang="pl-PL" dirty="0" smtClean="0"/>
              <a:t>Tematy muszą być na tyle atrakcyjne, by mogły powstać ciekawe prace.</a:t>
            </a:r>
          </a:p>
          <a:p>
            <a:r>
              <a:rPr lang="pl-PL" dirty="0" smtClean="0"/>
              <a:t>Na jedną lekcję 4-5 prezentacji. </a:t>
            </a:r>
          </a:p>
          <a:p>
            <a:r>
              <a:rPr lang="pl-PL" dirty="0" smtClean="0"/>
              <a:t>Dzieci występują w charakterze naukowców, badaczy literatury.</a:t>
            </a:r>
            <a:endParaRPr lang="pl-PL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1723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971" y="5441032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11559" y="6021288"/>
            <a:ext cx="74549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4071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Przykładowe zadania </a:t>
            </a:r>
            <a:br>
              <a:rPr lang="pl-PL" b="1" dirty="0" smtClean="0"/>
            </a:br>
            <a:r>
              <a:rPr lang="pl-PL" b="1" dirty="0" smtClean="0"/>
              <a:t>z „Pana Tadeusza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Historia w „Panu Tadeuszu”</a:t>
            </a:r>
          </a:p>
          <a:p>
            <a:r>
              <a:rPr lang="pl-PL" dirty="0" smtClean="0"/>
              <a:t>Sarmaci i sarmatyzm w „Panu Tadeuszu”</a:t>
            </a:r>
          </a:p>
          <a:p>
            <a:r>
              <a:rPr lang="pl-PL" dirty="0" smtClean="0"/>
              <a:t>Kuchenne rewolucje w Soplicowie</a:t>
            </a:r>
          </a:p>
          <a:p>
            <a:r>
              <a:rPr lang="pl-PL" dirty="0" smtClean="0"/>
              <a:t>Co słychać w Soplicowie?, czyli muzyka w epopei Mickiewicza.</a:t>
            </a:r>
          </a:p>
          <a:p>
            <a:r>
              <a:rPr lang="pl-PL" dirty="0" smtClean="0"/>
              <a:t>„Ciche grusze siedzą”- rola opisów przyrody w „Panu Tadeuszu”</a:t>
            </a:r>
          </a:p>
          <a:p>
            <a:endParaRPr lang="pl-PL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67" y="5515697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7321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26195" y="6165304"/>
            <a:ext cx="76328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33479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Dlaczego czytam?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9325" y="1529427"/>
            <a:ext cx="6777317" cy="4275837"/>
          </a:xfrm>
        </p:spPr>
        <p:txBody>
          <a:bodyPr/>
          <a:lstStyle/>
          <a:p>
            <a:r>
              <a:rPr lang="pl-PL" dirty="0" smtClean="0"/>
              <a:t>Sprawia mi to przyjemność</a:t>
            </a:r>
          </a:p>
          <a:p>
            <a:r>
              <a:rPr lang="pl-PL" dirty="0" smtClean="0"/>
              <a:t>Książka pozwala mi się przenieść w inny świat</a:t>
            </a:r>
          </a:p>
          <a:p>
            <a:r>
              <a:rPr lang="pl-PL" dirty="0" smtClean="0"/>
              <a:t>Rozwija wrażliwość i wyobraźnię,</a:t>
            </a:r>
          </a:p>
          <a:p>
            <a:r>
              <a:rPr lang="pl-PL" dirty="0" smtClean="0"/>
              <a:t> Zapełniam czas</a:t>
            </a:r>
          </a:p>
          <a:p>
            <a:r>
              <a:rPr lang="pl-PL" dirty="0" smtClean="0"/>
              <a:t>Z ciekawości</a:t>
            </a:r>
          </a:p>
          <a:p>
            <a:r>
              <a:rPr lang="pl-PL" dirty="0" smtClean="0"/>
              <a:t>Książki wzbogacam słownictwo i „</a:t>
            </a:r>
            <a:r>
              <a:rPr lang="pl-PL" dirty="0" err="1" smtClean="0"/>
              <a:t>odstresowują</a:t>
            </a:r>
            <a:r>
              <a:rPr lang="pl-PL" dirty="0" smtClean="0"/>
              <a:t>” mnie</a:t>
            </a:r>
          </a:p>
          <a:p>
            <a:r>
              <a:rPr lang="pl-PL" dirty="0" smtClean="0"/>
              <a:t>Kiedy czytam mam piękniejsze, wyraźniejsze sny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03145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661248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827584" y="6231632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24801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dirty="0" smtClean="0"/>
              <a:t>Projekt „Firma </a:t>
            </a:r>
            <a:r>
              <a:rPr lang="pl-PL" b="1" dirty="0" smtClean="0"/>
              <a:t>Polecam książkę”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pl-PL" dirty="0" smtClean="0"/>
              <a:t>Ideą firmy jest doradztwo książkowe. Pracownicy muszą wybrać odpowiednią grupę docelową, dla której będą polecać książki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(koledzy, rodzina, sąsiedzi).</a:t>
            </a:r>
          </a:p>
          <a:p>
            <a:r>
              <a:rPr lang="pl-PL" dirty="0"/>
              <a:t> </a:t>
            </a:r>
            <a:r>
              <a:rPr lang="pl-PL" dirty="0" smtClean="0"/>
              <a:t>Najpierw należy poznać upodobania, zainteresowania, doświadczenia lekturowe tak, aby odpowiednio dobrać propozycję lekturową.</a:t>
            </a:r>
          </a:p>
          <a:p>
            <a:r>
              <a:rPr lang="pl-PL" dirty="0" smtClean="0"/>
              <a:t>Jeden raz w kwartale należy zaproponować pakiet 3 książek z krótką recenzją.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52890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3511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28328" y="6093296"/>
            <a:ext cx="76328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00569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„Przyłapani na czytaniu”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Projekt promocji czytelnictwa, który może objąć całą szkołę bądź powiat.</a:t>
            </a:r>
          </a:p>
          <a:p>
            <a:r>
              <a:rPr lang="pl-PL" dirty="0" smtClean="0"/>
              <a:t>Celem projektu jest udowodnienie, że dorośli  i dzieci czytają i chcą czytać.</a:t>
            </a:r>
          </a:p>
          <a:p>
            <a:r>
              <a:rPr lang="pl-PL" dirty="0" smtClean="0"/>
              <a:t>Akcja powinna pokazać, że czytanie jest modne, „na czasie”.</a:t>
            </a:r>
          </a:p>
          <a:p>
            <a:endParaRPr lang="pl-P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8418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32933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83568" y="6093296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41069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effectLst/>
              </a:rPr>
              <a:t>„Przyłapani na czytaniu" to polska edycja programu „Get </a:t>
            </a:r>
            <a:r>
              <a:rPr lang="pl-PL" dirty="0" err="1" smtClean="0">
                <a:effectLst/>
              </a:rPr>
              <a:t>Caught</a:t>
            </a:r>
            <a:r>
              <a:rPr lang="pl-PL" dirty="0" smtClean="0">
                <a:effectLst/>
              </a:rPr>
              <a:t> Reading" – kampanii prowadzonej w wielu krajach Unii Europejskiej. Jej zadaniem jest promowanie książek i czytelnictwa poprzez ogólnie dostępne media. Głównym pomysłodawcą programu jest Włoska Federacja Wydawców (</a:t>
            </a:r>
            <a:r>
              <a:rPr lang="pl-PL" dirty="0" err="1" smtClean="0">
                <a:effectLst/>
              </a:rPr>
              <a:t>Associazione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Italiana</a:t>
            </a:r>
            <a:r>
              <a:rPr lang="pl-PL" dirty="0" smtClean="0">
                <a:effectLst/>
              </a:rPr>
              <a:t> </a:t>
            </a:r>
            <a:r>
              <a:rPr lang="pl-PL" dirty="0" err="1" smtClean="0">
                <a:effectLst/>
              </a:rPr>
              <a:t>Editori</a:t>
            </a:r>
            <a:r>
              <a:rPr lang="pl-PL" dirty="0" smtClean="0">
                <a:effectLst/>
              </a:rPr>
              <a:t>), w Polsce partnerem programu jest Polska Izba Książki.</a:t>
            </a:r>
            <a:br>
              <a:rPr lang="pl-PL" dirty="0" smtClean="0">
                <a:effectLst/>
              </a:rPr>
            </a:br>
            <a:r>
              <a:rPr lang="pl-PL" dirty="0" smtClean="0">
                <a:effectLst/>
              </a:rPr>
              <a:t>Kampania, do tej pory znana i popularna w USA, Kanadzie i Wielkiej Brytanii, przyjmuje założenie, że czytanie to przyjemność. Jej celem jest nakłonienie coraz szerszej rzeszy ludzi do częstszego sięgania po książkę. Projekt wspierają znane osobistości ze świata kultury, filmu i mediów. Przyłapani na czytaniu to także europejska inicjatywa, która chce promować czytelnictwo. Zasadą przyświecającą pomysłodawcom jest zwrócenie uwagi na zabawną stronę czytania.</a:t>
            </a:r>
            <a:endParaRPr lang="pl-PL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61248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623148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20090" y="6247902"/>
            <a:ext cx="76328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21041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37325"/>
            <a:ext cx="7848872" cy="369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29" y="764704"/>
            <a:ext cx="7848872" cy="441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93" y="548369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76" y="544559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755575" y="6093296"/>
            <a:ext cx="773082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26314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75" y="620688"/>
            <a:ext cx="8136904" cy="5151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66" y="5589240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51140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505973" y="6270197"/>
            <a:ext cx="799898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41914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20689"/>
            <a:ext cx="6096000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52179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52179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03614" y="6131396"/>
            <a:ext cx="77048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1848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024744" cy="864096"/>
          </a:xfrm>
        </p:spPr>
        <p:txBody>
          <a:bodyPr/>
          <a:lstStyle/>
          <a:p>
            <a:r>
              <a:rPr lang="pl-PL" dirty="0" smtClean="0"/>
              <a:t>Przykładowe zadania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Ankiety wśród uczniów, nauczycieli, rodziców.</a:t>
            </a:r>
          </a:p>
          <a:p>
            <a:pPr marL="0" indent="0">
              <a:buNone/>
            </a:pPr>
            <a:r>
              <a:rPr lang="pl-PL" dirty="0" smtClean="0"/>
              <a:t>    -pytania: jaka była Twoja ulubiona książka z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dzieciństwa, jaką książkę poleciłbyś  przy-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</a:t>
            </a:r>
            <a:r>
              <a:rPr lang="pl-PL" dirty="0" err="1" smtClean="0"/>
              <a:t>jacielowi</a:t>
            </a:r>
            <a:r>
              <a:rPr lang="pl-PL" dirty="0" smtClean="0"/>
              <a:t>, jaki jest Twój ulubiony bohater?</a:t>
            </a:r>
          </a:p>
          <a:p>
            <a:r>
              <a:rPr lang="pl-PL" dirty="0" smtClean="0"/>
              <a:t>Zdjęcia nauczycieli, rodziców, </a:t>
            </a:r>
            <a:r>
              <a:rPr lang="pl-PL" dirty="0" err="1" smtClean="0"/>
              <a:t>vipów</a:t>
            </a:r>
            <a:r>
              <a:rPr lang="pl-PL" dirty="0" smtClean="0"/>
              <a:t>, uczniów z książką. </a:t>
            </a:r>
          </a:p>
          <a:p>
            <a:r>
              <a:rPr lang="pl-PL" dirty="0" smtClean="0"/>
              <a:t>Atrakcyjne, nietypowe zdjęcia z bibliotek.</a:t>
            </a:r>
          </a:p>
          <a:p>
            <a:r>
              <a:rPr lang="pl-PL" dirty="0" smtClean="0"/>
              <a:t>Prace plastyczne „Bohater z książką w ręku”.</a:t>
            </a:r>
          </a:p>
          <a:p>
            <a:r>
              <a:rPr lang="pl-PL" dirty="0" smtClean="0"/>
              <a:t>Głośne czytanie (20 min. dziennie, codziennie) przez nauczycieli innych przedmiotów, przedstawicieli   władz. </a:t>
            </a:r>
          </a:p>
          <a:p>
            <a:r>
              <a:rPr lang="pl-PL" dirty="0" smtClean="0"/>
              <a:t>Konkurs ze znajomości „zadanej” lektury.</a:t>
            </a:r>
            <a:endParaRPr lang="pl-PL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1723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36484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743365" y="6154972"/>
            <a:ext cx="75608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9761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73344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Takie będą Rzeczpospolite, jakie ich młodzieży czytanie</a:t>
            </a:r>
            <a:endParaRPr lang="pl-PL" sz="4400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73216"/>
            <a:ext cx="1895238" cy="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7321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755576" y="5934670"/>
            <a:ext cx="76328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2838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/>
          <a:lstStyle/>
          <a:p>
            <a:r>
              <a:rPr lang="pl-PL" dirty="0" smtClean="0"/>
              <a:t>Sprawia mi to przyjemność</a:t>
            </a:r>
          </a:p>
          <a:p>
            <a:r>
              <a:rPr lang="pl-PL" dirty="0" smtClean="0"/>
              <a:t>Odkrywam samą siebie</a:t>
            </a:r>
          </a:p>
          <a:p>
            <a:r>
              <a:rPr lang="pl-PL" dirty="0" smtClean="0"/>
              <a:t>Kocham książki</a:t>
            </a:r>
          </a:p>
          <a:p>
            <a:r>
              <a:rPr lang="pl-PL" dirty="0" smtClean="0"/>
              <a:t>Czytam , bo lubię</a:t>
            </a:r>
          </a:p>
          <a:p>
            <a:r>
              <a:rPr lang="pl-PL" dirty="0" smtClean="0"/>
              <a:t>Wchodzę w inny świat</a:t>
            </a:r>
          </a:p>
          <a:p>
            <a:r>
              <a:rPr lang="pl-PL" dirty="0" smtClean="0"/>
              <a:t>Czyta, bo to sposób na nudę</a:t>
            </a:r>
          </a:p>
          <a:p>
            <a:r>
              <a:rPr lang="pl-PL" dirty="0" smtClean="0"/>
              <a:t>Książki pomagają w pisaniu i wysławianiu się</a:t>
            </a:r>
          </a:p>
          <a:p>
            <a:r>
              <a:rPr lang="pl-PL" dirty="0" smtClean="0"/>
              <a:t>Czytam lektury, bo  muszę</a:t>
            </a:r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0927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5225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rostokąt 1"/>
          <p:cNvSpPr/>
          <p:nvPr/>
        </p:nvSpPr>
        <p:spPr>
          <a:xfrm>
            <a:off x="899592" y="5949280"/>
            <a:ext cx="72728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27928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 smtClean="0"/>
              <a:t>Opinie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536504"/>
          </a:xfrm>
        </p:spPr>
        <p:txBody>
          <a:bodyPr>
            <a:normAutofit fontScale="92500"/>
          </a:bodyPr>
          <a:lstStyle/>
          <a:p>
            <a:r>
              <a:rPr lang="pl-PL" b="1" dirty="0" smtClean="0"/>
              <a:t>Krzysztof Pomian „Czytam, więc myślę”</a:t>
            </a:r>
            <a:endParaRPr lang="pl-PL" b="1" i="1" dirty="0" smtClean="0"/>
          </a:p>
          <a:p>
            <a:r>
              <a:rPr lang="pl-PL" i="1" dirty="0" smtClean="0"/>
              <a:t>Nowoczesny przemysł rozwijał się najwcześniej w krajach, gdzie umiejętność czytania była najgłębiej zakorzeniona i najszerzej rozpowszechniona.</a:t>
            </a:r>
          </a:p>
          <a:p>
            <a:r>
              <a:rPr lang="pl-PL" i="1" dirty="0" smtClean="0"/>
              <a:t>Czytanie to zmienianie własnej psychiki, wyposażanie w zdolności, które prowadza umysł  w inne wymiary.</a:t>
            </a:r>
          </a:p>
          <a:p>
            <a:r>
              <a:rPr lang="pl-PL" i="1" dirty="0" smtClean="0"/>
              <a:t>Czytanie pozwala nauczyć się również refleksji: zwracania się ku samemu sobie, aby siebie korygować, a nawet zmieniać programy, jakie się w siebie wprowadziło.</a:t>
            </a:r>
          </a:p>
          <a:p>
            <a:r>
              <a:rPr lang="pl-PL" i="1" dirty="0" smtClean="0"/>
              <a:t>Niepodobna stworzyć społeczeństwa obywatelskiego tam, gdzie jest znaczny odsetek zamkniętych umysłów.</a:t>
            </a:r>
            <a:endParaRPr lang="pl-PL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45224"/>
            <a:ext cx="1747959" cy="75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578" y="5578079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827584" y="6084751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5017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pl-PL" b="1" dirty="0" smtClean="0"/>
              <a:t>Umberto Eco „Dlaczego książki przedłużają nam życie”</a:t>
            </a:r>
          </a:p>
          <a:p>
            <a:pPr marL="68580" indent="0">
              <a:buNone/>
            </a:pPr>
            <a:endParaRPr lang="pl-PL" b="1" dirty="0" smtClean="0"/>
          </a:p>
          <a:p>
            <a:r>
              <a:rPr lang="pl-PL" i="1" dirty="0" smtClean="0"/>
              <a:t>Lektura pomaga odróżnić prawdę od fałszu. Nie znając uchybień popełnianych przez innych, analfabeta nie zna nawet własnych praw.</a:t>
            </a:r>
          </a:p>
          <a:p>
            <a:r>
              <a:rPr lang="pl-PL" i="1" dirty="0" smtClean="0"/>
              <a:t>Książka to najlepsze ubezpieczenie na życie, maleńka antycypacja nieśmiertelności</a:t>
            </a:r>
          </a:p>
          <a:p>
            <a:r>
              <a:rPr lang="pl-PL" i="1" dirty="0" smtClean="0"/>
              <a:t>„Człowiek czytający wart jest dwóch”.</a:t>
            </a:r>
            <a:endParaRPr lang="pl-PL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90356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5225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899592" y="6093296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27842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24604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Mario Vargas </a:t>
            </a:r>
            <a:r>
              <a:rPr lang="pl-PL" b="1" dirty="0" err="1"/>
              <a:t>Losa</a:t>
            </a:r>
            <a:r>
              <a:rPr lang="pl-PL" b="1" dirty="0"/>
              <a:t> „Pochwała </a:t>
            </a:r>
            <a:r>
              <a:rPr lang="pl-PL" b="1" dirty="0" smtClean="0"/>
              <a:t>czytania</a:t>
            </a:r>
          </a:p>
          <a:p>
            <a:pPr marL="0" indent="0" algn="ctr">
              <a:buNone/>
            </a:pPr>
            <a:r>
              <a:rPr lang="pl-PL" b="1" dirty="0" smtClean="0"/>
              <a:t>i </a:t>
            </a:r>
            <a:r>
              <a:rPr lang="pl-PL" b="1" dirty="0"/>
              <a:t>fikcji literackiej</a:t>
            </a:r>
            <a:r>
              <a:rPr lang="pl-PL" b="1" dirty="0" smtClean="0"/>
              <a:t>”</a:t>
            </a:r>
          </a:p>
          <a:p>
            <a:r>
              <a:rPr lang="pl-PL" i="1" dirty="0" smtClean="0"/>
              <a:t>Dobra literatura przerzuca pomosty między różnymi ludami i ludźmi. Budując rozkosz, cierpienie i zdumienie, łączy nas ponad dzielącymi nas językami, wierzeniami, przyzwyczajeniami, obyczajami i przesądami.</a:t>
            </a:r>
          </a:p>
          <a:p>
            <a:r>
              <a:rPr lang="pl-PL" i="1" dirty="0" smtClean="0"/>
              <a:t>Literatura jak czary pomaga nam śnić, że mamy to, czego nie mamy, być tym,  kim nie jesteśmy, sięgać niemożliwej egzystencji , w której niczym pogańscy bogowie czujemy się zarazem przyziemni i wieczni</a:t>
            </a:r>
            <a:endParaRPr lang="pl-PL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60" y="5301208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01208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827584" y="5805264"/>
            <a:ext cx="741682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19081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</a:rPr>
              <a:t>Edwin Bendyk „Komputer ogłupia”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824536"/>
          </a:xfrm>
        </p:spPr>
        <p:txBody>
          <a:bodyPr>
            <a:normAutofit/>
          </a:bodyPr>
          <a:lstStyle/>
          <a:p>
            <a:endParaRPr lang="pl-PL" i="1" dirty="0" smtClean="0"/>
          </a:p>
          <a:p>
            <a:r>
              <a:rPr lang="pl-PL" i="1" dirty="0" smtClean="0"/>
              <a:t>Godzina lektury dla przyjemności powoduje, ze czytający inaczej korzysta z komputera, który świadomie używany nie tylko nie szkodzi, lecz pomaga w szkole i sprzyja uzyskiwaniu lepszych ocen. </a:t>
            </a:r>
          </a:p>
          <a:p>
            <a:r>
              <a:rPr lang="pl-PL" i="1" dirty="0" smtClean="0"/>
              <a:t>Społeczeństwo informacyjne, jeśli ma się rozwijać, zapewniając równość szans wszystkim obywatelom, musi być społeczeństwem książki i komputera, a nie komputera zamiast książki.</a:t>
            </a:r>
          </a:p>
          <a:p>
            <a:r>
              <a:rPr lang="pl-PL" i="1" dirty="0" smtClean="0"/>
              <a:t>Społeczeństwo informacyjne zaczyna się od książki.</a:t>
            </a:r>
            <a:endParaRPr lang="pl-PL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45224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45443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83569" y="5949280"/>
            <a:ext cx="76709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37941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Podsumowanie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3" y="2323653"/>
            <a:ext cx="144132" cy="169244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67672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5301753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83568" y="5877272"/>
            <a:ext cx="75608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2311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476673"/>
            <a:ext cx="7560840" cy="5489376"/>
          </a:xfrm>
        </p:spPr>
        <p:txBody>
          <a:bodyPr>
            <a:normAutofit fontScale="85000" lnSpcReduction="20000"/>
          </a:bodyPr>
          <a:lstStyle/>
          <a:p>
            <a:r>
              <a:rPr lang="pl-PL" sz="2600" b="1" dirty="0"/>
              <a:t>1. Czytanie uczy myślenia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  <a:p>
            <a:r>
              <a:rPr lang="pl-PL" b="1" dirty="0" smtClean="0"/>
              <a:t>Podstawowy </a:t>
            </a:r>
            <a:r>
              <a:rPr lang="pl-PL" b="1" dirty="0"/>
              <a:t>kanon komunikacji międzyludzkiej oparty jest na słowie</a:t>
            </a:r>
            <a:r>
              <a:rPr lang="pl-PL" dirty="0"/>
              <a:t>, gdyż to właśnie ono poprzez odwołanie się do świadomości jest podstawą naszego myślenia. W konfrontacji książki, opartej na słowie, z przekazem telewizyjnym, bazującym na obrazie, język okazuje się bardziej uniwersalny. Dzięki niemu możemy wyrazić zarówno wydarzenia zewnętrzne, jak również przeżycia wewnętrzne, zjawiska świata materialnego i niematerialnego. </a:t>
            </a:r>
            <a:r>
              <a:rPr lang="pl-PL" b="1" dirty="0"/>
              <a:t>Ludzie są istotami myślącymi, bo operują słowem, a nie dlatego, że widzą</a:t>
            </a:r>
            <a:r>
              <a:rPr lang="pl-PL" dirty="0"/>
              <a:t>. Zwierzęta również widzą, lecz nie myślą. Uczucia i myśli docierające do naszej świadomości za pomocą słów nie mają odpowiednika w prostych symbolach wizualnych. </a:t>
            </a:r>
            <a:r>
              <a:rPr lang="pl-PL" b="1" dirty="0"/>
              <a:t>Doświadczenie pokazuje, że osoby, które zerwały z cywilizacją słowa, rzadko mają swoje zdanie, idą za tłumem, a samodzielne myślenie ich męczy</a:t>
            </a:r>
            <a:br>
              <a:rPr lang="pl-PL" b="1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93159"/>
            <a:ext cx="18954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07496"/>
            <a:ext cx="18383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683568" y="6093296"/>
            <a:ext cx="74888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900" dirty="0"/>
              <a:t>Projekt współfinansowany przez Unię Europejską w ramach Europejskiego Funduszu Społecznego</a:t>
            </a:r>
          </a:p>
        </p:txBody>
      </p:sp>
    </p:spTree>
    <p:extLst>
      <p:ext uri="{BB962C8B-B14F-4D97-AF65-F5344CB8AC3E}">
        <p14:creationId xmlns:p14="http://schemas.microsoft.com/office/powerpoint/2010/main" val="6947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372</TotalTime>
  <Words>1232</Words>
  <Application>Microsoft Office PowerPoint</Application>
  <PresentationFormat>Pokaz na ekranie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Austin</vt:lpstr>
      <vt:lpstr>Moda na czytanie</vt:lpstr>
      <vt:lpstr>Dlaczego czytam? </vt:lpstr>
      <vt:lpstr>Prezentacja programu PowerPoint</vt:lpstr>
      <vt:lpstr>Opinie </vt:lpstr>
      <vt:lpstr>Prezentacja programu PowerPoint</vt:lpstr>
      <vt:lpstr>Prezentacja programu PowerPoint</vt:lpstr>
      <vt:lpstr>Edwin Bendyk „Komputer ogłupia”</vt:lpstr>
      <vt:lpstr>Podsumowanie </vt:lpstr>
      <vt:lpstr>Prezentacja programu PowerPoint</vt:lpstr>
      <vt:lpstr>Prezentacja programu PowerPoint</vt:lpstr>
      <vt:lpstr>Prezentacja programu PowerPoint</vt:lpstr>
      <vt:lpstr>Prezentacja programu PowerPoint</vt:lpstr>
      <vt:lpstr>Warsztaty</vt:lpstr>
      <vt:lpstr>Lektura na lekcji</vt:lpstr>
      <vt:lpstr>Prezentacja programu PowerPoint</vt:lpstr>
      <vt:lpstr>Lekturowy projekt</vt:lpstr>
      <vt:lpstr>Podział prac</vt:lpstr>
      <vt:lpstr>Lekturowa sesja popularnonaukowa</vt:lpstr>
      <vt:lpstr>Przykładowe zadania  z „Pana Tadeusza”</vt:lpstr>
      <vt:lpstr>Projekt „Firma Polecam książkę”</vt:lpstr>
      <vt:lpstr>„Przyłapani na czytaniu”</vt:lpstr>
      <vt:lpstr>Prezentacja programu PowerPoint</vt:lpstr>
      <vt:lpstr>Prezentacja programu PowerPoint</vt:lpstr>
      <vt:lpstr>Prezentacja programu PowerPoint</vt:lpstr>
      <vt:lpstr>Prezentacja programu PowerPoint</vt:lpstr>
      <vt:lpstr>Przykładowe zadania</vt:lpstr>
      <vt:lpstr>         Takie będą Rzeczpospolite, jakie ich młodzieży czytanie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 na czytanie</dc:title>
  <dc:creator>Agata Skibinska</dc:creator>
  <cp:lastModifiedBy>PC</cp:lastModifiedBy>
  <cp:revision>39</cp:revision>
  <dcterms:created xsi:type="dcterms:W3CDTF">2013-11-11T15:17:43Z</dcterms:created>
  <dcterms:modified xsi:type="dcterms:W3CDTF">2014-01-13T13:26:41Z</dcterms:modified>
</cp:coreProperties>
</file>